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Maven Pro" panose="020B0604020202020204" charset="0"/>
      <p:regular r:id="rId22"/>
      <p:bold r:id="rId23"/>
    </p:embeddedFont>
    <p:embeddedFont>
      <p:font typeface="Nunito" pitchFamily="2" charset="0"/>
      <p:regular r:id="rId24"/>
      <p:bold r:id="rId25"/>
      <p:italic r:id="rId26"/>
      <p:boldItalic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7" d="100"/>
          <a:sy n="97" d="100"/>
        </p:scale>
        <p:origin x="60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13bafe15fe7_0_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13bafe15fe7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3bafe15fe7_0_5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13bafe15fe7_0_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3bafe15fe7_0_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3bafe15fe7_0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3bafe15fe7_0_5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3bafe15fe7_0_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3bafe15fe7_0_6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3bafe15fe7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3bafe15fe7_0_6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3bafe15fe7_0_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13bafe15fe7_0_6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13bafe15fe7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3bafe15fe7_0_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3bafe15fe7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13bafe15fe7_0_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13bafe15fe7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3bafe15fe7_0_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3bafe15fe7_0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3bafe15fe7_0_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3bafe15fe7_0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3bafe15fe7_0_5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3bafe15fe7_0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3bafe15fe7_0_5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3bafe15fe7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13bafe15fe7_0_5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13bafe15fe7_0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3bafe15fe7_0_5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3bafe15fe7_0_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3bafe15fe7_0_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3bafe15fe7_0_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3bafe15fe7_0_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bafe15fe7_0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bafe15fe7_0_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3bafe15fe7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hyperlink" Target="https://eips.ethereum.org/informational" TargetMode="External"/><Relationship Id="rId3" Type="http://schemas.openxmlformats.org/officeDocument/2006/relationships/hyperlink" Target="https://eips.ethereum.org/core" TargetMode="External"/><Relationship Id="rId7" Type="http://schemas.openxmlformats.org/officeDocument/2006/relationships/hyperlink" Target="https://eips.ethereum.org/meta"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eips.ethereum.org/erc" TargetMode="External"/><Relationship Id="rId5" Type="http://schemas.openxmlformats.org/officeDocument/2006/relationships/hyperlink" Target="https://eips.ethereum.org/interface" TargetMode="External"/><Relationship Id="rId4" Type="http://schemas.openxmlformats.org/officeDocument/2006/relationships/hyperlink" Target="https://eips.ethereum.org/networkin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2141522" y="1151697"/>
            <a:ext cx="4255500" cy="1872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4000" dirty="0">
                <a:solidFill>
                  <a:schemeClr val="bg2"/>
                </a:solidFill>
              </a:rPr>
              <a:t>Lesson 12</a:t>
            </a:r>
            <a:endParaRPr sz="4000" dirty="0">
              <a:solidFill>
                <a:schemeClr val="bg2"/>
              </a:solidFill>
            </a:endParaRPr>
          </a:p>
        </p:txBody>
      </p:sp>
      <p:sp>
        <p:nvSpPr>
          <p:cNvPr id="278" name="Google Shape;278;p13"/>
          <p:cNvSpPr txBox="1">
            <a:spLocks noGrp="1"/>
          </p:cNvSpPr>
          <p:nvPr>
            <p:ph type="subTitle" idx="1"/>
          </p:nvPr>
        </p:nvSpPr>
        <p:spPr>
          <a:xfrm>
            <a:off x="2141522" y="2445926"/>
            <a:ext cx="4255500" cy="695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500" dirty="0">
                <a:solidFill>
                  <a:schemeClr val="bg2"/>
                </a:solidFill>
              </a:rPr>
              <a:t>Hardhat ERC20s</a:t>
            </a:r>
            <a:endParaRPr sz="2500" dirty="0">
              <a:solidFill>
                <a:schemeClr val="bg2"/>
              </a:solidFill>
            </a:endParaRPr>
          </a:p>
        </p:txBody>
      </p:sp>
      <p:sp>
        <p:nvSpPr>
          <p:cNvPr id="4" name="Google Shape;278;p13">
            <a:extLst>
              <a:ext uri="{FF2B5EF4-FFF2-40B4-BE49-F238E27FC236}">
                <a16:creationId xmlns:a16="http://schemas.microsoft.com/office/drawing/2014/main" id="{3441610A-E846-5854-E757-52D51EC0C303}"/>
              </a:ext>
            </a:extLst>
          </p:cNvPr>
          <p:cNvSpPr txBox="1">
            <a:spLocks/>
          </p:cNvSpPr>
          <p:nvPr/>
        </p:nvSpPr>
        <p:spPr>
          <a:xfrm>
            <a:off x="2225096" y="3141326"/>
            <a:ext cx="4255500" cy="6954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chemeClr val="lt1"/>
              </a:buClr>
              <a:buSzPts val="1600"/>
              <a:buFont typeface="Nunito"/>
              <a:buNone/>
              <a:defRPr sz="1600" b="0" i="0" u="none" strike="noStrike" cap="none">
                <a:solidFill>
                  <a:schemeClr val="lt1"/>
                </a:solidFill>
                <a:latin typeface="Nunito"/>
                <a:ea typeface="Nunito"/>
                <a:cs typeface="Nunito"/>
                <a:sym typeface="Nunito"/>
              </a:defRPr>
            </a:lvl1pPr>
            <a:lvl2pPr marL="914400" marR="0" lvl="1" indent="-298450" algn="l" rtl="0">
              <a:lnSpc>
                <a:spcPct val="100000"/>
              </a:lnSpc>
              <a:spcBef>
                <a:spcPts val="0"/>
              </a:spcBef>
              <a:spcAft>
                <a:spcPts val="0"/>
              </a:spcAft>
              <a:buClr>
                <a:schemeClr val="lt1"/>
              </a:buClr>
              <a:buSzPts val="1600"/>
              <a:buFont typeface="Nunito"/>
              <a:buNone/>
              <a:defRPr sz="1600" b="0" i="0" u="none" strike="noStrike" cap="none">
                <a:solidFill>
                  <a:schemeClr val="lt1"/>
                </a:solidFill>
                <a:latin typeface="Nunito"/>
                <a:ea typeface="Nunito"/>
                <a:cs typeface="Nunito"/>
                <a:sym typeface="Nunito"/>
              </a:defRPr>
            </a:lvl2pPr>
            <a:lvl3pPr marL="1371600" marR="0" lvl="2" indent="-298450" algn="l" rtl="0">
              <a:lnSpc>
                <a:spcPct val="100000"/>
              </a:lnSpc>
              <a:spcBef>
                <a:spcPts val="0"/>
              </a:spcBef>
              <a:spcAft>
                <a:spcPts val="0"/>
              </a:spcAft>
              <a:buClr>
                <a:schemeClr val="lt1"/>
              </a:buClr>
              <a:buSzPts val="1600"/>
              <a:buFont typeface="Nunito"/>
              <a:buNone/>
              <a:defRPr sz="1600" b="0" i="0" u="none" strike="noStrike" cap="none">
                <a:solidFill>
                  <a:schemeClr val="lt1"/>
                </a:solidFill>
                <a:latin typeface="Nunito"/>
                <a:ea typeface="Nunito"/>
                <a:cs typeface="Nunito"/>
                <a:sym typeface="Nunito"/>
              </a:defRPr>
            </a:lvl3pPr>
            <a:lvl4pPr marL="1828800" marR="0" lvl="3" indent="-298450" algn="l" rtl="0">
              <a:lnSpc>
                <a:spcPct val="100000"/>
              </a:lnSpc>
              <a:spcBef>
                <a:spcPts val="0"/>
              </a:spcBef>
              <a:spcAft>
                <a:spcPts val="0"/>
              </a:spcAft>
              <a:buClr>
                <a:schemeClr val="lt1"/>
              </a:buClr>
              <a:buSzPts val="1600"/>
              <a:buFont typeface="Nunito"/>
              <a:buNone/>
              <a:defRPr sz="1600" b="0" i="0" u="none" strike="noStrike" cap="none">
                <a:solidFill>
                  <a:schemeClr val="lt1"/>
                </a:solidFill>
                <a:latin typeface="Nunito"/>
                <a:ea typeface="Nunito"/>
                <a:cs typeface="Nunito"/>
                <a:sym typeface="Nunito"/>
              </a:defRPr>
            </a:lvl4pPr>
            <a:lvl5pPr marL="2286000" marR="0" lvl="4" indent="-298450" algn="l" rtl="0">
              <a:lnSpc>
                <a:spcPct val="100000"/>
              </a:lnSpc>
              <a:spcBef>
                <a:spcPts val="0"/>
              </a:spcBef>
              <a:spcAft>
                <a:spcPts val="0"/>
              </a:spcAft>
              <a:buClr>
                <a:schemeClr val="lt1"/>
              </a:buClr>
              <a:buSzPts val="1600"/>
              <a:buFont typeface="Nunito"/>
              <a:buNone/>
              <a:defRPr sz="1600" b="0" i="0" u="none" strike="noStrike" cap="none">
                <a:solidFill>
                  <a:schemeClr val="lt1"/>
                </a:solidFill>
                <a:latin typeface="Nunito"/>
                <a:ea typeface="Nunito"/>
                <a:cs typeface="Nunito"/>
                <a:sym typeface="Nunito"/>
              </a:defRPr>
            </a:lvl5pPr>
            <a:lvl6pPr marL="2743200" marR="0" lvl="5" indent="-298450" algn="l" rtl="0">
              <a:lnSpc>
                <a:spcPct val="100000"/>
              </a:lnSpc>
              <a:spcBef>
                <a:spcPts val="0"/>
              </a:spcBef>
              <a:spcAft>
                <a:spcPts val="0"/>
              </a:spcAft>
              <a:buClr>
                <a:schemeClr val="lt1"/>
              </a:buClr>
              <a:buSzPts val="1600"/>
              <a:buFont typeface="Nunito"/>
              <a:buNone/>
              <a:defRPr sz="1600" b="0" i="0" u="none" strike="noStrike" cap="none">
                <a:solidFill>
                  <a:schemeClr val="lt1"/>
                </a:solidFill>
                <a:latin typeface="Nunito"/>
                <a:ea typeface="Nunito"/>
                <a:cs typeface="Nunito"/>
                <a:sym typeface="Nunito"/>
              </a:defRPr>
            </a:lvl6pPr>
            <a:lvl7pPr marL="3200400" marR="0" lvl="6" indent="-298450" algn="l" rtl="0">
              <a:lnSpc>
                <a:spcPct val="100000"/>
              </a:lnSpc>
              <a:spcBef>
                <a:spcPts val="0"/>
              </a:spcBef>
              <a:spcAft>
                <a:spcPts val="0"/>
              </a:spcAft>
              <a:buClr>
                <a:schemeClr val="lt1"/>
              </a:buClr>
              <a:buSzPts val="1600"/>
              <a:buFont typeface="Nunito"/>
              <a:buNone/>
              <a:defRPr sz="1600" b="0" i="0" u="none" strike="noStrike" cap="none">
                <a:solidFill>
                  <a:schemeClr val="lt1"/>
                </a:solidFill>
                <a:latin typeface="Nunito"/>
                <a:ea typeface="Nunito"/>
                <a:cs typeface="Nunito"/>
                <a:sym typeface="Nunito"/>
              </a:defRPr>
            </a:lvl7pPr>
            <a:lvl8pPr marL="3657600" marR="0" lvl="7" indent="-298450" algn="l" rtl="0">
              <a:lnSpc>
                <a:spcPct val="100000"/>
              </a:lnSpc>
              <a:spcBef>
                <a:spcPts val="0"/>
              </a:spcBef>
              <a:spcAft>
                <a:spcPts val="0"/>
              </a:spcAft>
              <a:buClr>
                <a:schemeClr val="lt1"/>
              </a:buClr>
              <a:buSzPts val="1600"/>
              <a:buFont typeface="Nunito"/>
              <a:buNone/>
              <a:defRPr sz="1600" b="0" i="0" u="none" strike="noStrike" cap="none">
                <a:solidFill>
                  <a:schemeClr val="lt1"/>
                </a:solidFill>
                <a:latin typeface="Nunito"/>
                <a:ea typeface="Nunito"/>
                <a:cs typeface="Nunito"/>
                <a:sym typeface="Nunito"/>
              </a:defRPr>
            </a:lvl8pPr>
            <a:lvl9pPr marL="4114800" marR="0" lvl="8" indent="-298450" algn="l" rtl="0">
              <a:lnSpc>
                <a:spcPct val="100000"/>
              </a:lnSpc>
              <a:spcBef>
                <a:spcPts val="0"/>
              </a:spcBef>
              <a:spcAft>
                <a:spcPts val="0"/>
              </a:spcAft>
              <a:buClr>
                <a:schemeClr val="lt1"/>
              </a:buClr>
              <a:buSzPts val="1600"/>
              <a:buFont typeface="Nunito"/>
              <a:buNone/>
              <a:defRPr sz="1600" b="0" i="0" u="none" strike="noStrike" cap="none">
                <a:solidFill>
                  <a:schemeClr val="lt1"/>
                </a:solidFill>
                <a:latin typeface="Nunito"/>
                <a:ea typeface="Nunito"/>
                <a:cs typeface="Nunito"/>
                <a:sym typeface="Nunito"/>
              </a:defRPr>
            </a:lvl9pPr>
          </a:lstStyle>
          <a:p>
            <a:pPr marL="0" indent="0" algn="ctr"/>
            <a:r>
              <a:rPr lang="en-ID" dirty="0">
                <a:solidFill>
                  <a:schemeClr val="bg2"/>
                </a:solidFill>
                <a:latin typeface="Times New Roman" panose="02020603050405020304" pitchFamily="18" charset="0"/>
                <a:cs typeface="Times New Roman" panose="02020603050405020304" pitchFamily="18" charset="0"/>
              </a:rPr>
              <a:t>Garry Abel </a:t>
            </a:r>
            <a:r>
              <a:rPr lang="en-ID" dirty="0" err="1">
                <a:solidFill>
                  <a:schemeClr val="bg2"/>
                </a:solidFill>
                <a:latin typeface="Times New Roman" panose="02020603050405020304" pitchFamily="18" charset="0"/>
                <a:cs typeface="Times New Roman" panose="02020603050405020304" pitchFamily="18" charset="0"/>
              </a:rPr>
              <a:t>Diaraja</a:t>
            </a:r>
            <a:r>
              <a:rPr lang="en-ID" dirty="0">
                <a:solidFill>
                  <a:schemeClr val="bg2"/>
                </a:solidFill>
                <a:latin typeface="Times New Roman" panose="02020603050405020304" pitchFamily="18" charset="0"/>
                <a:cs typeface="Times New Roman" panose="02020603050405020304" pitchFamily="18" charset="0"/>
              </a:rPr>
              <a:t> H - 1103190147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Buat direktorinya</a:t>
            </a:r>
            <a:endParaRPr/>
          </a:p>
        </p:txBody>
      </p:sp>
      <p:pic>
        <p:nvPicPr>
          <p:cNvPr id="332" name="Google Shape;332;p22"/>
          <p:cNvPicPr preferRelativeResize="0"/>
          <p:nvPr/>
        </p:nvPicPr>
        <p:blipFill>
          <a:blip r:embed="rId3">
            <a:alphaModFix/>
          </a:blip>
          <a:stretch>
            <a:fillRect/>
          </a:stretch>
        </p:blipFill>
        <p:spPr>
          <a:xfrm>
            <a:off x="1263325" y="1597875"/>
            <a:ext cx="7030502" cy="34233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2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Baut Hardhat baru</a:t>
            </a:r>
            <a:endParaRPr/>
          </a:p>
        </p:txBody>
      </p:sp>
      <p:pic>
        <p:nvPicPr>
          <p:cNvPr id="338" name="Google Shape;338;p23"/>
          <p:cNvPicPr preferRelativeResize="0"/>
          <p:nvPr/>
        </p:nvPicPr>
        <p:blipFill>
          <a:blip r:embed="rId3">
            <a:alphaModFix/>
          </a:blip>
          <a:stretch>
            <a:fillRect/>
          </a:stretch>
        </p:blipFill>
        <p:spPr>
          <a:xfrm>
            <a:off x="1938313" y="1597875"/>
            <a:ext cx="5761469" cy="32408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2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Buat Hardhat kosong</a:t>
            </a:r>
            <a:endParaRPr/>
          </a:p>
        </p:txBody>
      </p:sp>
      <p:pic>
        <p:nvPicPr>
          <p:cNvPr id="344" name="Google Shape;344;p24"/>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2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Update Solidty</a:t>
            </a:r>
            <a:endParaRPr/>
          </a:p>
        </p:txBody>
      </p:sp>
      <p:pic>
        <p:nvPicPr>
          <p:cNvPr id="350" name="Google Shape;350;p25"/>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2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Buat file baru dengan akhiran .sol, lalu buat code sesuai dari code yang di sertakan. </a:t>
            </a:r>
            <a:endParaRPr/>
          </a:p>
        </p:txBody>
      </p:sp>
      <p:pic>
        <p:nvPicPr>
          <p:cNvPr id="356" name="Google Shape;356;p26"/>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27"/>
          <p:cNvSpPr txBox="1">
            <a:spLocks noGrp="1"/>
          </p:cNvSpPr>
          <p:nvPr>
            <p:ph type="title"/>
          </p:nvPr>
        </p:nvSpPr>
        <p:spPr>
          <a:xfrm>
            <a:off x="1303800" y="2072100"/>
            <a:ext cx="7030500" cy="99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Creating an ERC20 token with Openzeppelin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2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Buka we Openzeppelin</a:t>
            </a:r>
            <a:endParaRPr/>
          </a:p>
        </p:txBody>
      </p:sp>
      <p:pic>
        <p:nvPicPr>
          <p:cNvPr id="367" name="Google Shape;367;p28"/>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2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Buka bagian contract, disini kita bisa mengambil bermacam code yang bisa digunakan untuk membuat token. </a:t>
            </a:r>
            <a:endParaRPr/>
          </a:p>
        </p:txBody>
      </p:sp>
      <p:pic>
        <p:nvPicPr>
          <p:cNvPr id="373" name="Google Shape;373;p29"/>
          <p:cNvPicPr preferRelativeResize="0"/>
          <p:nvPr/>
        </p:nvPicPr>
        <p:blipFill>
          <a:blip r:embed="rId3">
            <a:alphaModFix/>
          </a:blip>
          <a:stretch>
            <a:fillRect/>
          </a:stretch>
        </p:blipFill>
        <p:spPr>
          <a:xfrm>
            <a:off x="1691275" y="1884950"/>
            <a:ext cx="5761450" cy="29537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3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Masukkan Openzeppelin paket kedalam codingan</a:t>
            </a:r>
            <a:endParaRPr/>
          </a:p>
        </p:txBody>
      </p:sp>
      <p:pic>
        <p:nvPicPr>
          <p:cNvPr id="379" name="Google Shape;379;p30"/>
          <p:cNvPicPr preferRelativeResize="0"/>
          <p:nvPr/>
        </p:nvPicPr>
        <p:blipFill>
          <a:blip r:embed="rId3">
            <a:alphaModFix/>
          </a:blip>
          <a:stretch>
            <a:fillRect/>
          </a:stretch>
        </p:blipFill>
        <p:spPr>
          <a:xfrm>
            <a:off x="1938313" y="1597875"/>
            <a:ext cx="5761469" cy="32408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3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Masukkan Code untuk memasukkan Openzeppelin token</a:t>
            </a:r>
            <a:endParaRPr/>
          </a:p>
        </p:txBody>
      </p:sp>
      <p:pic>
        <p:nvPicPr>
          <p:cNvPr id="385" name="Google Shape;385;p31"/>
          <p:cNvPicPr preferRelativeResize="0"/>
          <p:nvPr/>
        </p:nvPicPr>
        <p:blipFill>
          <a:blip r:embed="rId3">
            <a:alphaModFix/>
          </a:blip>
          <a:stretch>
            <a:fillRect/>
          </a:stretch>
        </p:blipFill>
        <p:spPr>
          <a:xfrm>
            <a:off x="1691263" y="1597875"/>
            <a:ext cx="5761469" cy="32408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Apa itu ERC dan EIP</a:t>
            </a:r>
            <a:endParaRPr/>
          </a:p>
        </p:txBody>
      </p:sp>
      <p:sp>
        <p:nvSpPr>
          <p:cNvPr id="284" name="Google Shape;284;p1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Proposal Peningkatan Ethereum (EIP) menjelaskan standar untuk platform Ethereum, termasuk spesifikasi protokol inti, API klien, dan standar kontrak.</a:t>
            </a:r>
            <a:endParaRPr/>
          </a:p>
          <a:p>
            <a:pPr marL="0" lvl="0" indent="0" algn="l" rtl="0">
              <a:spcBef>
                <a:spcPts val="1200"/>
              </a:spcBef>
              <a:spcAft>
                <a:spcPts val="1200"/>
              </a:spcAft>
              <a:buNone/>
            </a:pPr>
            <a:endParaRPr/>
          </a:p>
        </p:txBody>
      </p:sp>
      <p:pic>
        <p:nvPicPr>
          <p:cNvPr id="285" name="Google Shape;285;p14"/>
          <p:cNvPicPr preferRelativeResize="0"/>
          <p:nvPr/>
        </p:nvPicPr>
        <p:blipFill>
          <a:blip r:embed="rId3">
            <a:alphaModFix/>
          </a:blip>
          <a:stretch>
            <a:fillRect/>
          </a:stretch>
        </p:blipFill>
        <p:spPr>
          <a:xfrm>
            <a:off x="1353550" y="2571750"/>
            <a:ext cx="3579398" cy="20134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EIP Status Terms</a:t>
            </a:r>
            <a:endParaRPr/>
          </a:p>
        </p:txBody>
      </p:sp>
      <p:sp>
        <p:nvSpPr>
          <p:cNvPr id="291" name="Google Shape;291;p1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fontScale="85000" lnSpcReduction="20000"/>
          </a:bodyPr>
          <a:lstStyle/>
          <a:p>
            <a:pPr marL="749300" lvl="0" indent="-281940" algn="l" rtl="0">
              <a:spcBef>
                <a:spcPts val="0"/>
              </a:spcBef>
              <a:spcAft>
                <a:spcPts val="0"/>
              </a:spcAft>
              <a:buClr>
                <a:srgbClr val="111111"/>
              </a:buClr>
              <a:buSzPct val="100000"/>
              <a:buFont typeface="Roboto"/>
              <a:buChar char="●"/>
            </a:pPr>
            <a:r>
              <a:rPr lang="en" sz="1200" b="1">
                <a:solidFill>
                  <a:srgbClr val="111111"/>
                </a:solidFill>
                <a:highlight>
                  <a:srgbClr val="FDFDFD"/>
                </a:highlight>
                <a:latin typeface="Roboto"/>
                <a:ea typeface="Roboto"/>
                <a:cs typeface="Roboto"/>
                <a:sym typeface="Roboto"/>
              </a:rPr>
              <a:t>Idea</a:t>
            </a:r>
            <a:r>
              <a:rPr lang="en" sz="1200">
                <a:solidFill>
                  <a:srgbClr val="111111"/>
                </a:solidFill>
                <a:highlight>
                  <a:srgbClr val="FDFDFD"/>
                </a:highlight>
                <a:latin typeface="Roboto"/>
                <a:ea typeface="Roboto"/>
                <a:cs typeface="Roboto"/>
                <a:sym typeface="Roboto"/>
              </a:rPr>
              <a:t> - An idea that is pre-draft. This is not tracked within the EIP Repository.</a:t>
            </a:r>
            <a:endParaRPr sz="1200">
              <a:solidFill>
                <a:srgbClr val="111111"/>
              </a:solidFill>
              <a:highlight>
                <a:srgbClr val="FDFDFD"/>
              </a:highlight>
              <a:latin typeface="Roboto"/>
              <a:ea typeface="Roboto"/>
              <a:cs typeface="Roboto"/>
              <a:sym typeface="Roboto"/>
            </a:endParaRPr>
          </a:p>
          <a:p>
            <a:pPr marL="749300" lvl="0" indent="-281940" algn="l" rtl="0">
              <a:spcBef>
                <a:spcPts val="0"/>
              </a:spcBef>
              <a:spcAft>
                <a:spcPts val="0"/>
              </a:spcAft>
              <a:buClr>
                <a:srgbClr val="111111"/>
              </a:buClr>
              <a:buSzPct val="100000"/>
              <a:buFont typeface="Roboto"/>
              <a:buChar char="●"/>
            </a:pPr>
            <a:r>
              <a:rPr lang="en" sz="1200" b="1">
                <a:solidFill>
                  <a:srgbClr val="111111"/>
                </a:solidFill>
                <a:highlight>
                  <a:srgbClr val="FDFDFD"/>
                </a:highlight>
                <a:latin typeface="Roboto"/>
                <a:ea typeface="Roboto"/>
                <a:cs typeface="Roboto"/>
                <a:sym typeface="Roboto"/>
              </a:rPr>
              <a:t>Draft</a:t>
            </a:r>
            <a:r>
              <a:rPr lang="en" sz="1200">
                <a:solidFill>
                  <a:srgbClr val="111111"/>
                </a:solidFill>
                <a:highlight>
                  <a:srgbClr val="FDFDFD"/>
                </a:highlight>
                <a:latin typeface="Roboto"/>
                <a:ea typeface="Roboto"/>
                <a:cs typeface="Roboto"/>
                <a:sym typeface="Roboto"/>
              </a:rPr>
              <a:t> - The first formally tracked stage of an EIP in development. An EIP is merged by an EIP Editor into the EIP repository when properly formatted.</a:t>
            </a:r>
            <a:endParaRPr sz="1200">
              <a:solidFill>
                <a:srgbClr val="111111"/>
              </a:solidFill>
              <a:highlight>
                <a:srgbClr val="FDFDFD"/>
              </a:highlight>
              <a:latin typeface="Roboto"/>
              <a:ea typeface="Roboto"/>
              <a:cs typeface="Roboto"/>
              <a:sym typeface="Roboto"/>
            </a:endParaRPr>
          </a:p>
          <a:p>
            <a:pPr marL="749300" lvl="0" indent="-281940" algn="l" rtl="0">
              <a:spcBef>
                <a:spcPts val="0"/>
              </a:spcBef>
              <a:spcAft>
                <a:spcPts val="0"/>
              </a:spcAft>
              <a:buClr>
                <a:srgbClr val="111111"/>
              </a:buClr>
              <a:buSzPct val="100000"/>
              <a:buFont typeface="Roboto"/>
              <a:buChar char="●"/>
            </a:pPr>
            <a:r>
              <a:rPr lang="en" sz="1200" b="1">
                <a:solidFill>
                  <a:srgbClr val="111111"/>
                </a:solidFill>
                <a:highlight>
                  <a:srgbClr val="FDFDFD"/>
                </a:highlight>
                <a:latin typeface="Roboto"/>
                <a:ea typeface="Roboto"/>
                <a:cs typeface="Roboto"/>
                <a:sym typeface="Roboto"/>
              </a:rPr>
              <a:t>Review</a:t>
            </a:r>
            <a:r>
              <a:rPr lang="en" sz="1200">
                <a:solidFill>
                  <a:srgbClr val="111111"/>
                </a:solidFill>
                <a:highlight>
                  <a:srgbClr val="FDFDFD"/>
                </a:highlight>
                <a:latin typeface="Roboto"/>
                <a:ea typeface="Roboto"/>
                <a:cs typeface="Roboto"/>
                <a:sym typeface="Roboto"/>
              </a:rPr>
              <a:t> - An EIP Author marks an EIP as ready for and requesting Peer Review.</a:t>
            </a:r>
            <a:endParaRPr sz="1200">
              <a:solidFill>
                <a:srgbClr val="111111"/>
              </a:solidFill>
              <a:highlight>
                <a:srgbClr val="FDFDFD"/>
              </a:highlight>
              <a:latin typeface="Roboto"/>
              <a:ea typeface="Roboto"/>
              <a:cs typeface="Roboto"/>
              <a:sym typeface="Roboto"/>
            </a:endParaRPr>
          </a:p>
          <a:p>
            <a:pPr marL="749300" lvl="0" indent="-281940" algn="l" rtl="0">
              <a:spcBef>
                <a:spcPts val="0"/>
              </a:spcBef>
              <a:spcAft>
                <a:spcPts val="0"/>
              </a:spcAft>
              <a:buClr>
                <a:srgbClr val="111111"/>
              </a:buClr>
              <a:buSzPct val="100000"/>
              <a:buFont typeface="Roboto"/>
              <a:buChar char="●"/>
            </a:pPr>
            <a:r>
              <a:rPr lang="en" sz="1200" b="1">
                <a:solidFill>
                  <a:srgbClr val="111111"/>
                </a:solidFill>
                <a:highlight>
                  <a:srgbClr val="FDFDFD"/>
                </a:highlight>
                <a:latin typeface="Roboto"/>
                <a:ea typeface="Roboto"/>
                <a:cs typeface="Roboto"/>
                <a:sym typeface="Roboto"/>
              </a:rPr>
              <a:t>Last Call</a:t>
            </a:r>
            <a:r>
              <a:rPr lang="en" sz="1200">
                <a:solidFill>
                  <a:srgbClr val="111111"/>
                </a:solidFill>
                <a:highlight>
                  <a:srgbClr val="FDFDFD"/>
                </a:highlight>
                <a:latin typeface="Roboto"/>
                <a:ea typeface="Roboto"/>
                <a:cs typeface="Roboto"/>
                <a:sym typeface="Roboto"/>
              </a:rPr>
              <a:t> - This is the final review window for an EIP before moving to FINAL. An EIP editor will assign Last Call status and set a review end date (`last-call-deadline`), typically 14 days later. If this period results in necessary normative changes it will revert the EIP to Review.</a:t>
            </a:r>
            <a:endParaRPr sz="1200">
              <a:solidFill>
                <a:srgbClr val="111111"/>
              </a:solidFill>
              <a:highlight>
                <a:srgbClr val="FDFDFD"/>
              </a:highlight>
              <a:latin typeface="Roboto"/>
              <a:ea typeface="Roboto"/>
              <a:cs typeface="Roboto"/>
              <a:sym typeface="Roboto"/>
            </a:endParaRPr>
          </a:p>
          <a:p>
            <a:pPr marL="749300" lvl="0" indent="-281940" algn="l" rtl="0">
              <a:spcBef>
                <a:spcPts val="0"/>
              </a:spcBef>
              <a:spcAft>
                <a:spcPts val="0"/>
              </a:spcAft>
              <a:buClr>
                <a:srgbClr val="111111"/>
              </a:buClr>
              <a:buSzPct val="100000"/>
              <a:buFont typeface="Roboto"/>
              <a:buChar char="●"/>
            </a:pPr>
            <a:r>
              <a:rPr lang="en" sz="1200" b="1">
                <a:solidFill>
                  <a:srgbClr val="111111"/>
                </a:solidFill>
                <a:highlight>
                  <a:srgbClr val="FDFDFD"/>
                </a:highlight>
                <a:latin typeface="Roboto"/>
                <a:ea typeface="Roboto"/>
                <a:cs typeface="Roboto"/>
                <a:sym typeface="Roboto"/>
              </a:rPr>
              <a:t>Final</a:t>
            </a:r>
            <a:r>
              <a:rPr lang="en" sz="1200">
                <a:solidFill>
                  <a:srgbClr val="111111"/>
                </a:solidFill>
                <a:highlight>
                  <a:srgbClr val="FDFDFD"/>
                </a:highlight>
                <a:latin typeface="Roboto"/>
                <a:ea typeface="Roboto"/>
                <a:cs typeface="Roboto"/>
                <a:sym typeface="Roboto"/>
              </a:rPr>
              <a:t> - This EIP represents the final standard. A Final EIP exists in a state of finality and should only be updated to correct errata and add non-normative clarifications.</a:t>
            </a:r>
            <a:endParaRPr sz="1200">
              <a:solidFill>
                <a:srgbClr val="111111"/>
              </a:solidFill>
              <a:highlight>
                <a:srgbClr val="FDFDFD"/>
              </a:highlight>
              <a:latin typeface="Roboto"/>
              <a:ea typeface="Roboto"/>
              <a:cs typeface="Roboto"/>
              <a:sym typeface="Roboto"/>
            </a:endParaRPr>
          </a:p>
          <a:p>
            <a:pPr marL="749300" lvl="0" indent="-281940" algn="l" rtl="0">
              <a:spcBef>
                <a:spcPts val="0"/>
              </a:spcBef>
              <a:spcAft>
                <a:spcPts val="0"/>
              </a:spcAft>
              <a:buClr>
                <a:srgbClr val="111111"/>
              </a:buClr>
              <a:buSzPct val="100000"/>
              <a:buFont typeface="Roboto"/>
              <a:buChar char="●"/>
            </a:pPr>
            <a:r>
              <a:rPr lang="en" sz="1200" b="1">
                <a:solidFill>
                  <a:srgbClr val="111111"/>
                </a:solidFill>
                <a:highlight>
                  <a:srgbClr val="FDFDFD"/>
                </a:highlight>
                <a:latin typeface="Roboto"/>
                <a:ea typeface="Roboto"/>
                <a:cs typeface="Roboto"/>
                <a:sym typeface="Roboto"/>
              </a:rPr>
              <a:t>Stagnant</a:t>
            </a:r>
            <a:r>
              <a:rPr lang="en" sz="1200">
                <a:solidFill>
                  <a:srgbClr val="111111"/>
                </a:solidFill>
                <a:highlight>
                  <a:srgbClr val="FDFDFD"/>
                </a:highlight>
                <a:latin typeface="Roboto"/>
                <a:ea typeface="Roboto"/>
                <a:cs typeface="Roboto"/>
                <a:sym typeface="Roboto"/>
              </a:rPr>
              <a:t> - Any EIP in Draft or Review if inactive for a period of 6 months or greater is moved to Stagnant. An EIP may be resurrected from this state by Authors or EIP Editors through moving it back to Draft.</a:t>
            </a:r>
            <a:endParaRPr sz="1200">
              <a:solidFill>
                <a:srgbClr val="111111"/>
              </a:solidFill>
              <a:highlight>
                <a:srgbClr val="FDFDFD"/>
              </a:highlight>
              <a:latin typeface="Roboto"/>
              <a:ea typeface="Roboto"/>
              <a:cs typeface="Roboto"/>
              <a:sym typeface="Roboto"/>
            </a:endParaRPr>
          </a:p>
          <a:p>
            <a:pPr marL="749300" lvl="0" indent="-281940" algn="l" rtl="0">
              <a:spcBef>
                <a:spcPts val="0"/>
              </a:spcBef>
              <a:spcAft>
                <a:spcPts val="0"/>
              </a:spcAft>
              <a:buClr>
                <a:srgbClr val="111111"/>
              </a:buClr>
              <a:buSzPct val="100000"/>
              <a:buFont typeface="Roboto"/>
              <a:buChar char="●"/>
            </a:pPr>
            <a:r>
              <a:rPr lang="en" sz="1200" b="1">
                <a:solidFill>
                  <a:srgbClr val="111111"/>
                </a:solidFill>
                <a:highlight>
                  <a:srgbClr val="FDFDFD"/>
                </a:highlight>
                <a:latin typeface="Roboto"/>
                <a:ea typeface="Roboto"/>
                <a:cs typeface="Roboto"/>
                <a:sym typeface="Roboto"/>
              </a:rPr>
              <a:t>Withdrawn</a:t>
            </a:r>
            <a:r>
              <a:rPr lang="en" sz="1200">
                <a:solidFill>
                  <a:srgbClr val="111111"/>
                </a:solidFill>
                <a:highlight>
                  <a:srgbClr val="FDFDFD"/>
                </a:highlight>
                <a:latin typeface="Roboto"/>
                <a:ea typeface="Roboto"/>
                <a:cs typeface="Roboto"/>
                <a:sym typeface="Roboto"/>
              </a:rPr>
              <a:t> - The EIP Author(s) have withdrawn the proposed EIP. This state has finality and can no longer be resurrected using this EIP number. If the idea is pursued at later date it is considered a new proposal.</a:t>
            </a:r>
            <a:endParaRPr sz="1200">
              <a:solidFill>
                <a:srgbClr val="111111"/>
              </a:solidFill>
              <a:highlight>
                <a:srgbClr val="FDFDFD"/>
              </a:highlight>
              <a:latin typeface="Roboto"/>
              <a:ea typeface="Roboto"/>
              <a:cs typeface="Roboto"/>
              <a:sym typeface="Roboto"/>
            </a:endParaRPr>
          </a:p>
          <a:p>
            <a:pPr marL="749300" lvl="0" indent="-281940" algn="l" rtl="0">
              <a:spcBef>
                <a:spcPts val="0"/>
              </a:spcBef>
              <a:spcAft>
                <a:spcPts val="0"/>
              </a:spcAft>
              <a:buClr>
                <a:srgbClr val="111111"/>
              </a:buClr>
              <a:buSzPct val="100000"/>
              <a:buFont typeface="Roboto"/>
              <a:buChar char="●"/>
            </a:pPr>
            <a:r>
              <a:rPr lang="en" sz="1200" b="1">
                <a:solidFill>
                  <a:srgbClr val="111111"/>
                </a:solidFill>
                <a:highlight>
                  <a:srgbClr val="FDFDFD"/>
                </a:highlight>
                <a:latin typeface="Roboto"/>
                <a:ea typeface="Roboto"/>
                <a:cs typeface="Roboto"/>
                <a:sym typeface="Roboto"/>
              </a:rPr>
              <a:t>Living</a:t>
            </a:r>
            <a:r>
              <a:rPr lang="en" sz="1200">
                <a:solidFill>
                  <a:srgbClr val="111111"/>
                </a:solidFill>
                <a:highlight>
                  <a:srgbClr val="FDFDFD"/>
                </a:highlight>
                <a:latin typeface="Roboto"/>
                <a:ea typeface="Roboto"/>
                <a:cs typeface="Roboto"/>
                <a:sym typeface="Roboto"/>
              </a:rPr>
              <a:t> - A special status for EIPs that are designed to be continually updated and not reach a state of finality. This includes most notably EIP-1.</a:t>
            </a:r>
            <a:endParaRPr sz="1200">
              <a:solidFill>
                <a:srgbClr val="111111"/>
              </a:solidFill>
              <a:highlight>
                <a:srgbClr val="FDFDFD"/>
              </a:highlight>
              <a:latin typeface="Roboto"/>
              <a:ea typeface="Roboto"/>
              <a:cs typeface="Roboto"/>
              <a:sym typeface="Roboto"/>
            </a:endParaRPr>
          </a:p>
          <a:p>
            <a:pPr marL="0" lvl="0" indent="0" algn="l" rtl="0">
              <a:spcBef>
                <a:spcPts val="2200"/>
              </a:spcBef>
              <a:spcAft>
                <a:spcPts val="12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EIP Types</a:t>
            </a:r>
            <a:endParaRPr/>
          </a:p>
        </p:txBody>
      </p:sp>
      <p:sp>
        <p:nvSpPr>
          <p:cNvPr id="297" name="Google Shape;297;p16"/>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111111"/>
              </a:buClr>
              <a:buSzPts val="1300"/>
              <a:buChar char="●"/>
            </a:pPr>
            <a:r>
              <a:rPr lang="en">
                <a:solidFill>
                  <a:srgbClr val="111111"/>
                </a:solidFill>
                <a:highlight>
                  <a:srgbClr val="FFFFFF"/>
                </a:highlight>
                <a:latin typeface="Roboto"/>
                <a:ea typeface="Roboto"/>
                <a:cs typeface="Roboto"/>
                <a:sym typeface="Roboto"/>
              </a:rPr>
              <a:t>Standard Track (436)</a:t>
            </a:r>
            <a:endParaRPr>
              <a:solidFill>
                <a:srgbClr val="111111"/>
              </a:solidFill>
              <a:highlight>
                <a:srgbClr val="FFFFFF"/>
              </a:highlight>
              <a:latin typeface="Roboto"/>
              <a:ea typeface="Roboto"/>
              <a:cs typeface="Roboto"/>
              <a:sym typeface="Roboto"/>
            </a:endParaRPr>
          </a:p>
          <a:p>
            <a:pPr marL="457200" lvl="0" indent="-311150" algn="l" rtl="0">
              <a:spcBef>
                <a:spcPts val="0"/>
              </a:spcBef>
              <a:spcAft>
                <a:spcPts val="0"/>
              </a:spcAft>
              <a:buClr>
                <a:srgbClr val="111111"/>
              </a:buClr>
              <a:buSzPts val="1300"/>
              <a:buChar char="●"/>
            </a:pPr>
            <a:r>
              <a:rPr lang="en" sz="1200">
                <a:solidFill>
                  <a:srgbClr val="111111"/>
                </a:solidFill>
                <a:highlight>
                  <a:srgbClr val="FFFFFF"/>
                </a:highlight>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Core</a:t>
            </a:r>
            <a:r>
              <a:rPr lang="en" sz="1200">
                <a:solidFill>
                  <a:srgbClr val="111111"/>
                </a:solidFill>
                <a:highlight>
                  <a:srgbClr val="FFFFFF"/>
                </a:highlight>
                <a:latin typeface="Roboto"/>
                <a:ea typeface="Roboto"/>
                <a:cs typeface="Roboto"/>
                <a:sym typeface="Roboto"/>
              </a:rPr>
              <a:t> (184)</a:t>
            </a:r>
            <a:endParaRPr sz="1200">
              <a:solidFill>
                <a:srgbClr val="111111"/>
              </a:solidFill>
              <a:highlight>
                <a:srgbClr val="FFFFFF"/>
              </a:highlight>
              <a:latin typeface="Roboto"/>
              <a:ea typeface="Roboto"/>
              <a:cs typeface="Roboto"/>
              <a:sym typeface="Roboto"/>
            </a:endParaRPr>
          </a:p>
          <a:p>
            <a:pPr marL="457200" lvl="0" indent="-311150" algn="l" rtl="0">
              <a:spcBef>
                <a:spcPts val="0"/>
              </a:spcBef>
              <a:spcAft>
                <a:spcPts val="0"/>
              </a:spcAft>
              <a:buClr>
                <a:srgbClr val="111111"/>
              </a:buClr>
              <a:buSzPts val="1300"/>
              <a:buChar char="●"/>
            </a:pPr>
            <a:r>
              <a:rPr lang="en" sz="1200">
                <a:solidFill>
                  <a:srgbClr val="111111"/>
                </a:solidFill>
                <a:highlight>
                  <a:srgbClr val="FFFFFF"/>
                </a:highlight>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Networking</a:t>
            </a:r>
            <a:r>
              <a:rPr lang="en" sz="1200">
                <a:solidFill>
                  <a:srgbClr val="111111"/>
                </a:solidFill>
                <a:highlight>
                  <a:srgbClr val="FFFFFF"/>
                </a:highlight>
                <a:latin typeface="Roboto"/>
                <a:ea typeface="Roboto"/>
                <a:cs typeface="Roboto"/>
                <a:sym typeface="Roboto"/>
              </a:rPr>
              <a:t> (13)</a:t>
            </a:r>
            <a:endParaRPr sz="1200">
              <a:solidFill>
                <a:srgbClr val="111111"/>
              </a:solidFill>
              <a:highlight>
                <a:srgbClr val="FFFFFF"/>
              </a:highlight>
              <a:latin typeface="Roboto"/>
              <a:ea typeface="Roboto"/>
              <a:cs typeface="Roboto"/>
              <a:sym typeface="Roboto"/>
            </a:endParaRPr>
          </a:p>
          <a:p>
            <a:pPr marL="457200" lvl="0" indent="-311150" algn="l" rtl="0">
              <a:spcBef>
                <a:spcPts val="0"/>
              </a:spcBef>
              <a:spcAft>
                <a:spcPts val="0"/>
              </a:spcAft>
              <a:buClr>
                <a:srgbClr val="111111"/>
              </a:buClr>
              <a:buSzPts val="1300"/>
              <a:buChar char="●"/>
            </a:pPr>
            <a:r>
              <a:rPr lang="en" sz="1200">
                <a:solidFill>
                  <a:srgbClr val="111111"/>
                </a:solidFill>
                <a:highlight>
                  <a:srgbClr val="FFFFFF"/>
                </a:highlight>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Interface</a:t>
            </a:r>
            <a:r>
              <a:rPr lang="en" sz="1200">
                <a:solidFill>
                  <a:srgbClr val="111111"/>
                </a:solidFill>
                <a:highlight>
                  <a:srgbClr val="FFFFFF"/>
                </a:highlight>
                <a:latin typeface="Roboto"/>
                <a:ea typeface="Roboto"/>
                <a:cs typeface="Roboto"/>
                <a:sym typeface="Roboto"/>
              </a:rPr>
              <a:t> (41)</a:t>
            </a:r>
            <a:endParaRPr sz="1200">
              <a:solidFill>
                <a:srgbClr val="111111"/>
              </a:solidFill>
              <a:highlight>
                <a:srgbClr val="FFFFFF"/>
              </a:highlight>
              <a:latin typeface="Roboto"/>
              <a:ea typeface="Roboto"/>
              <a:cs typeface="Roboto"/>
              <a:sym typeface="Roboto"/>
            </a:endParaRPr>
          </a:p>
          <a:p>
            <a:pPr marL="457200" lvl="0" indent="-311150" algn="l" rtl="0">
              <a:spcBef>
                <a:spcPts val="0"/>
              </a:spcBef>
              <a:spcAft>
                <a:spcPts val="0"/>
              </a:spcAft>
              <a:buClr>
                <a:srgbClr val="111111"/>
              </a:buClr>
              <a:buSzPts val="1300"/>
              <a:buChar char="●"/>
            </a:pPr>
            <a:r>
              <a:rPr lang="en" sz="1200">
                <a:solidFill>
                  <a:srgbClr val="111111"/>
                </a:solidFill>
                <a:highlight>
                  <a:srgbClr val="FFFFFF"/>
                </a:highlight>
                <a:uFill>
                  <a:noFill/>
                </a:uFill>
                <a:latin typeface="Roboto"/>
                <a:ea typeface="Roboto"/>
                <a:cs typeface="Roboto"/>
                <a:sym typeface="Roboto"/>
                <a:hlinkClick r:id="rId6">
                  <a:extLst>
                    <a:ext uri="{A12FA001-AC4F-418D-AE19-62706E023703}">
                      <ahyp:hlinkClr xmlns:ahyp="http://schemas.microsoft.com/office/drawing/2018/hyperlinkcolor" val="tx"/>
                    </a:ext>
                  </a:extLst>
                </a:hlinkClick>
              </a:rPr>
              <a:t>ERC</a:t>
            </a:r>
            <a:r>
              <a:rPr lang="en" sz="1200">
                <a:solidFill>
                  <a:srgbClr val="111111"/>
                </a:solidFill>
                <a:highlight>
                  <a:srgbClr val="FFFFFF"/>
                </a:highlight>
                <a:latin typeface="Roboto"/>
                <a:ea typeface="Roboto"/>
                <a:cs typeface="Roboto"/>
                <a:sym typeface="Roboto"/>
              </a:rPr>
              <a:t> (198)</a:t>
            </a:r>
            <a:endParaRPr sz="1200">
              <a:solidFill>
                <a:srgbClr val="111111"/>
              </a:solidFill>
              <a:highlight>
                <a:srgbClr val="FFFFFF"/>
              </a:highlight>
              <a:latin typeface="Roboto"/>
              <a:ea typeface="Roboto"/>
              <a:cs typeface="Roboto"/>
              <a:sym typeface="Roboto"/>
            </a:endParaRPr>
          </a:p>
          <a:p>
            <a:pPr marL="457200" lvl="0" indent="-311150" algn="l" rtl="0">
              <a:spcBef>
                <a:spcPts val="0"/>
              </a:spcBef>
              <a:spcAft>
                <a:spcPts val="0"/>
              </a:spcAft>
              <a:buClr>
                <a:srgbClr val="111111"/>
              </a:buClr>
              <a:buSzPts val="1300"/>
              <a:buChar char="●"/>
            </a:pPr>
            <a:r>
              <a:rPr lang="en" u="sng">
                <a:solidFill>
                  <a:srgbClr val="111111"/>
                </a:solidFill>
                <a:highlight>
                  <a:srgbClr val="FFFFFF"/>
                </a:highlight>
                <a:latin typeface="Roboto"/>
                <a:ea typeface="Roboto"/>
                <a:cs typeface="Roboto"/>
                <a:sym typeface="Roboto"/>
                <a:hlinkClick r:id="rId7">
                  <a:extLst>
                    <a:ext uri="{A12FA001-AC4F-418D-AE19-62706E023703}">
                      <ahyp:hlinkClr xmlns:ahyp="http://schemas.microsoft.com/office/drawing/2018/hyperlinkcolor" val="tx"/>
                    </a:ext>
                  </a:extLst>
                </a:hlinkClick>
              </a:rPr>
              <a:t>Meta</a:t>
            </a:r>
            <a:r>
              <a:rPr lang="en">
                <a:solidFill>
                  <a:srgbClr val="111111"/>
                </a:solidFill>
                <a:highlight>
                  <a:srgbClr val="FFFFFF"/>
                </a:highlight>
                <a:latin typeface="Roboto"/>
                <a:ea typeface="Roboto"/>
                <a:cs typeface="Roboto"/>
                <a:sym typeface="Roboto"/>
              </a:rPr>
              <a:t> (18)</a:t>
            </a:r>
            <a:endParaRPr>
              <a:solidFill>
                <a:srgbClr val="111111"/>
              </a:solidFill>
              <a:highlight>
                <a:srgbClr val="FFFFFF"/>
              </a:highlight>
              <a:latin typeface="Roboto"/>
              <a:ea typeface="Roboto"/>
              <a:cs typeface="Roboto"/>
              <a:sym typeface="Roboto"/>
            </a:endParaRPr>
          </a:p>
          <a:p>
            <a:pPr marL="457200" lvl="0" indent="-311150" algn="l" rtl="0">
              <a:spcBef>
                <a:spcPts val="0"/>
              </a:spcBef>
              <a:spcAft>
                <a:spcPts val="0"/>
              </a:spcAft>
              <a:buClr>
                <a:srgbClr val="111111"/>
              </a:buClr>
              <a:buSzPts val="1300"/>
              <a:buChar char="●"/>
            </a:pPr>
            <a:r>
              <a:rPr lang="en">
                <a:solidFill>
                  <a:srgbClr val="111111"/>
                </a:solidFill>
                <a:highlight>
                  <a:srgbClr val="FFFFFF"/>
                </a:highlight>
                <a:uFill>
                  <a:noFill/>
                </a:uFill>
                <a:latin typeface="Roboto"/>
                <a:ea typeface="Roboto"/>
                <a:cs typeface="Roboto"/>
                <a:sym typeface="Roboto"/>
                <a:hlinkClick r:id="rId8">
                  <a:extLst>
                    <a:ext uri="{A12FA001-AC4F-418D-AE19-62706E023703}">
                      <ahyp:hlinkClr xmlns:ahyp="http://schemas.microsoft.com/office/drawing/2018/hyperlinkcolor" val="tx"/>
                    </a:ext>
                  </a:extLst>
                </a:hlinkClick>
              </a:rPr>
              <a:t>Informational</a:t>
            </a:r>
            <a:r>
              <a:rPr lang="en">
                <a:solidFill>
                  <a:srgbClr val="111111"/>
                </a:solidFill>
                <a:highlight>
                  <a:srgbClr val="FFFFFF"/>
                </a:highlight>
                <a:latin typeface="Roboto"/>
                <a:ea typeface="Roboto"/>
                <a:cs typeface="Roboto"/>
                <a:sym typeface="Roboto"/>
              </a:rPr>
              <a:t> (6)</a:t>
            </a:r>
            <a:endParaRPr>
              <a:solidFill>
                <a:srgbClr val="111111"/>
              </a:solidFill>
              <a:highlight>
                <a:srgbClr val="FFFFFF"/>
              </a:highlight>
              <a:latin typeface="Roboto"/>
              <a:ea typeface="Roboto"/>
              <a:cs typeface="Roboto"/>
              <a:sym typeface="Roboto"/>
            </a:endParaRPr>
          </a:p>
          <a:p>
            <a:pPr marL="457200" lvl="0" indent="0" algn="l" rtl="0">
              <a:spcBef>
                <a:spcPts val="11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What is ERC20</a:t>
            </a:r>
            <a:endParaRPr/>
          </a:p>
        </p:txBody>
      </p:sp>
      <p:sp>
        <p:nvSpPr>
          <p:cNvPr id="303" name="Google Shape;303;p17"/>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Tokens that are deployed on a chain using ERC 20 token standard basically its a smart contract.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ERC-20</a:t>
            </a:r>
            <a:endParaRPr/>
          </a:p>
        </p:txBody>
      </p:sp>
      <p:sp>
        <p:nvSpPr>
          <p:cNvPr id="309" name="Google Shape;309;p18"/>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Standar berikut memungkinkan penerapan API standar untuk token dalam kontrak pintar. Standar ini menyediakan fungsionalitas dasar untuk mentransfer token, serta memungkinkan token disetujui sehingga dapat dibelanjakan oleh pihak ketiga on-chain lainnya.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ERC-677</a:t>
            </a:r>
            <a:endParaRPr/>
          </a:p>
        </p:txBody>
      </p:sp>
      <p:sp>
        <p:nvSpPr>
          <p:cNvPr id="315" name="Google Shape;315;p19"/>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Menambahkan fungsi baru ke kontrak token ERC20, transferAndCall yang dapat dipanggil untuk mentransfer token ke kontrak dan kemudian memanggil kontrak dengan data tambahan yang disediakan. Setelah token ditransfer, kontrak token memanggil fungsi kontrak penerima onTokenTransfer(address,uint256,bytes) dan memicu transfer peristiwa(alamat,alamat,uint,byte), mengikuti konvensi yang ditetapkan dalam ERC223.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2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ERC-777</a:t>
            </a:r>
            <a:endParaRPr/>
          </a:p>
        </p:txBody>
      </p:sp>
      <p:sp>
        <p:nvSpPr>
          <p:cNvPr id="321" name="Google Shape;321;p20"/>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
              <a:t>Standar ini mendefinisikan cara baru untuk berinteraksi dengan kontrak token sambil tetap kompatibel dengan ERC-20.</a:t>
            </a:r>
            <a:endParaRPr/>
          </a:p>
          <a:p>
            <a:pPr marL="0" lvl="0" indent="0" algn="l" rtl="0">
              <a:spcBef>
                <a:spcPts val="1200"/>
              </a:spcBef>
              <a:spcAft>
                <a:spcPts val="0"/>
              </a:spcAft>
              <a:buNone/>
            </a:pPr>
            <a:endParaRPr/>
          </a:p>
          <a:p>
            <a:pPr marL="0" lvl="0" indent="0" algn="l" rtl="0">
              <a:spcBef>
                <a:spcPts val="1200"/>
              </a:spcBef>
              <a:spcAft>
                <a:spcPts val="0"/>
              </a:spcAft>
              <a:buNone/>
            </a:pPr>
            <a:r>
              <a:rPr lang="en"/>
              <a:t>Dalam hal ini mendefinisikan fitur-fitur canggih untuk berinteraksi dengan token. Yaitu, operator untuk mengirim token atas nama alamat lain—kontrak atau akun reguler—dan mengirim/menerima kait untuk menawarkan pemegang token kontrol lebih besar atas token mereka.</a:t>
            </a:r>
            <a:endParaRPr/>
          </a:p>
          <a:p>
            <a:pPr marL="0" lvl="0" indent="0" algn="l" rtl="0">
              <a:spcBef>
                <a:spcPts val="1200"/>
              </a:spcBef>
              <a:spcAft>
                <a:spcPts val="0"/>
              </a:spcAft>
              <a:buNone/>
            </a:pPr>
            <a:endParaRPr/>
          </a:p>
          <a:p>
            <a:pPr marL="0" lvl="0" indent="0" algn="l" rtl="0">
              <a:spcBef>
                <a:spcPts val="1200"/>
              </a:spcBef>
              <a:spcAft>
                <a:spcPts val="1200"/>
              </a:spcAft>
              <a:buNone/>
            </a:pPr>
            <a:r>
              <a:rPr lang="en"/>
              <a:t>Disini memanfaatkan ERC-1820 untuk mengetahui apakah dan di mana harus memberi tahu kontrak dan alamat reguler ketika mereka menerima token serta untuk memungkinkan kompatibilitas dengan kontrak yang sudah digunakan.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21"/>
          <p:cNvSpPr txBox="1">
            <a:spLocks noGrp="1"/>
          </p:cNvSpPr>
          <p:nvPr>
            <p:ph type="title"/>
          </p:nvPr>
        </p:nvSpPr>
        <p:spPr>
          <a:xfrm>
            <a:off x="1323850" y="2072100"/>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Manually creating ERC-20 Token</a:t>
            </a:r>
            <a:endParaRPr/>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617</Words>
  <Application>Microsoft Office PowerPoint</Application>
  <PresentationFormat>On-screen Show (16:9)</PresentationFormat>
  <Paragraphs>45</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Maven Pro</vt:lpstr>
      <vt:lpstr>Times New Roman</vt:lpstr>
      <vt:lpstr>Nunito</vt:lpstr>
      <vt:lpstr>Roboto</vt:lpstr>
      <vt:lpstr>Arial</vt:lpstr>
      <vt:lpstr>Momentum</vt:lpstr>
      <vt:lpstr>Lesson 12</vt:lpstr>
      <vt:lpstr>Apa itu ERC dan EIP</vt:lpstr>
      <vt:lpstr>EIP Status Terms</vt:lpstr>
      <vt:lpstr>EIP Types</vt:lpstr>
      <vt:lpstr>What is ERC20</vt:lpstr>
      <vt:lpstr>ERC-20</vt:lpstr>
      <vt:lpstr>ERC-677</vt:lpstr>
      <vt:lpstr>ERC-777</vt:lpstr>
      <vt:lpstr>Manually creating ERC-20 Token</vt:lpstr>
      <vt:lpstr>Buat direktorinya</vt:lpstr>
      <vt:lpstr>Baut Hardhat baru</vt:lpstr>
      <vt:lpstr>Buat Hardhat kosong</vt:lpstr>
      <vt:lpstr>Update Solidty</vt:lpstr>
      <vt:lpstr>Buat file baru dengan akhiran .sol, lalu buat code sesuai dari code yang di sertakan. </vt:lpstr>
      <vt:lpstr>Creating an ERC20 token with Openzeppelin</vt:lpstr>
      <vt:lpstr>Buka we Openzeppelin</vt:lpstr>
      <vt:lpstr>Buka bagian contract, disini kita bisa mengambil bermacam code yang bisa digunakan untuk membuat token. </vt:lpstr>
      <vt:lpstr>Masukkan Openzeppelin paket kedalam codingan</vt:lpstr>
      <vt:lpstr>Masukkan Code untuk memasukkan Openzeppelin token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12</dc:title>
  <dc:creator>Garry.A</dc:creator>
  <cp:lastModifiedBy>GARRY ABEL DIARAJA H</cp:lastModifiedBy>
  <cp:revision>1</cp:revision>
  <dcterms:modified xsi:type="dcterms:W3CDTF">2022-07-09T09:02:12Z</dcterms:modified>
</cp:coreProperties>
</file>